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6797675" cy="9929813"/>
  <p:embeddedFontLst>
    <p:embeddedFont>
      <p:font typeface="Arial Black" panose="020B0A04020102020204" pitchFamily="3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微軟正黑體" panose="020B0604030504040204" pitchFamily="34" charset="-12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F9CC6B"/>
    <a:srgbClr val="E8716F"/>
    <a:srgbClr val="BEB9B0"/>
    <a:srgbClr val="969696"/>
    <a:srgbClr val="CADABF"/>
    <a:srgbClr val="E2DCA2"/>
    <a:srgbClr val="A1B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2551" autoAdjust="0"/>
  </p:normalViewPr>
  <p:slideViewPr>
    <p:cSldViewPr snapToGrid="0">
      <p:cViewPr varScale="1">
        <p:scale>
          <a:sx n="43" d="100"/>
          <a:sy n="43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1D73A75-2650-49F5-87C2-6FC5200D9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EC0B34-7D7D-4114-A3AC-BBC29A32CE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DB8AB-9D10-477C-9BB7-BEEDFE083D08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F7AADA-CF9F-49E7-A323-424ACBA4FB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68D29D-1F7D-4241-8E40-F3319B5AA5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A222-A344-41E4-9B89-2CE6F64BA7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3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E2E4D-087B-4C00-AA80-EC4B81A64980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BC013-3F08-4E08-9695-B1349AC7C3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5121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標語式公告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BC013-3F08-4E08-9695-B1349AC7C3B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3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9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70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65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18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21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73CBB3-0932-40BD-89CC-12FE39FDB0D7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D7B7C2-BD75-4159-BE8C-95612C9A7240}"/>
              </a:ext>
            </a:extLst>
          </p:cNvPr>
          <p:cNvSpPr/>
          <p:nvPr userDrawn="1"/>
        </p:nvSpPr>
        <p:spPr>
          <a:xfrm>
            <a:off x="441960" y="763008"/>
            <a:ext cx="6004560" cy="80906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pic>
        <p:nvPicPr>
          <p:cNvPr id="8" name="Picture 2" descr="校徽logo">
            <a:extLst>
              <a:ext uri="{FF2B5EF4-FFF2-40B4-BE49-F238E27FC236}">
                <a16:creationId xmlns:a16="http://schemas.microsoft.com/office/drawing/2014/main" id="{5F310806-5BC5-425F-AFE6-6669FCE32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37" y="8978451"/>
            <a:ext cx="2238049" cy="7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4910336-0A28-4FD9-A5BD-DD08CEBF9BFA}"/>
              </a:ext>
            </a:extLst>
          </p:cNvPr>
          <p:cNvSpPr txBox="1"/>
          <p:nvPr userDrawn="1"/>
        </p:nvSpPr>
        <p:spPr>
          <a:xfrm>
            <a:off x="4966628" y="23173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F6826A10-C5E9-4105-8DD2-D23C8319224B}"/>
              </a:ext>
            </a:extLst>
          </p:cNvPr>
          <p:cNvGrpSpPr/>
          <p:nvPr userDrawn="1"/>
        </p:nvGrpSpPr>
        <p:grpSpPr>
          <a:xfrm>
            <a:off x="4884452" y="7436137"/>
            <a:ext cx="1461072" cy="1358089"/>
            <a:chOff x="5292395" y="7436137"/>
            <a:chExt cx="1461072" cy="1358089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2566E87C-7E49-490E-B787-05615108451E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9" name="橢圓 18">
                <a:extLst>
                  <a:ext uri="{FF2B5EF4-FFF2-40B4-BE49-F238E27FC236}">
                    <a16:creationId xmlns:a16="http://schemas.microsoft.com/office/drawing/2014/main" id="{98FB13CD-CDFB-455C-873B-AAECB054C128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AF343651-579B-4B34-A9C4-D8D4D8ADD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50708B2-9882-498A-82E6-73BC89D38A31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7" name="手繪多邊形: 圖案 16">
                <a:extLst>
                  <a:ext uri="{FF2B5EF4-FFF2-40B4-BE49-F238E27FC236}">
                    <a16:creationId xmlns:a16="http://schemas.microsoft.com/office/drawing/2014/main" id="{B8E82083-99EC-4C8E-8891-8D998CCA4AAB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3CC8F7D1-1156-4893-B583-0376C6977A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905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10B895-B766-4C91-93AD-09772F064DB8}"/>
              </a:ext>
            </a:extLst>
          </p:cNvPr>
          <p:cNvSpPr/>
          <p:nvPr userDrawn="1"/>
        </p:nvSpPr>
        <p:spPr>
          <a:xfrm>
            <a:off x="0" y="0"/>
            <a:ext cx="6858000" cy="9223717"/>
          </a:xfrm>
          <a:prstGeom prst="rect">
            <a:avLst/>
          </a:prstGeom>
          <a:solidFill>
            <a:srgbClr val="A1B1C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B0A6A7F-AB67-455F-A73C-B610CD8BBD7F}"/>
              </a:ext>
            </a:extLst>
          </p:cNvPr>
          <p:cNvSpPr/>
          <p:nvPr userDrawn="1"/>
        </p:nvSpPr>
        <p:spPr>
          <a:xfrm>
            <a:off x="416869" y="631518"/>
            <a:ext cx="6024262" cy="797334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9CC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F4DD5C1-97EF-49A5-BF3C-FE90D63EB10D}"/>
              </a:ext>
            </a:extLst>
          </p:cNvPr>
          <p:cNvSpPr/>
          <p:nvPr userDrawn="1"/>
        </p:nvSpPr>
        <p:spPr>
          <a:xfrm>
            <a:off x="729205" y="877804"/>
            <a:ext cx="5451676" cy="7486900"/>
          </a:xfrm>
          <a:prstGeom prst="roundRect">
            <a:avLst/>
          </a:prstGeom>
          <a:noFill/>
          <a:ln w="12700">
            <a:solidFill>
              <a:srgbClr val="A1B1C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3AD5E-75AE-4925-B8B0-AE51D9F2239A}"/>
              </a:ext>
            </a:extLst>
          </p:cNvPr>
          <p:cNvSpPr/>
          <p:nvPr userDrawn="1"/>
        </p:nvSpPr>
        <p:spPr>
          <a:xfrm>
            <a:off x="-22650" y="8923283"/>
            <a:ext cx="6880650" cy="9827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46"/>
          </a:p>
        </p:txBody>
      </p:sp>
      <p:pic>
        <p:nvPicPr>
          <p:cNvPr id="9" name="Picture 2" descr="校徽logo">
            <a:extLst>
              <a:ext uri="{FF2B5EF4-FFF2-40B4-BE49-F238E27FC236}">
                <a16:creationId xmlns:a16="http://schemas.microsoft.com/office/drawing/2014/main" id="{6D5A69DC-C79E-420F-93E3-395FD20A1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34" y="9082564"/>
            <a:ext cx="2141808" cy="7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45085D7-D110-4758-AAB6-51CCBEBDA41B}"/>
              </a:ext>
            </a:extLst>
          </p:cNvPr>
          <p:cNvSpPr txBox="1"/>
          <p:nvPr userDrawn="1"/>
        </p:nvSpPr>
        <p:spPr>
          <a:xfrm>
            <a:off x="5243269" y="10285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Notice</a:t>
            </a:r>
            <a:endParaRPr lang="zh-TW" alt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6605018-280D-49FB-9B59-6C907C3859CC}"/>
              </a:ext>
            </a:extLst>
          </p:cNvPr>
          <p:cNvGrpSpPr/>
          <p:nvPr userDrawn="1"/>
        </p:nvGrpSpPr>
        <p:grpSpPr>
          <a:xfrm>
            <a:off x="5292395" y="7436137"/>
            <a:ext cx="1461072" cy="1358089"/>
            <a:chOff x="5292395" y="7436137"/>
            <a:chExt cx="1461072" cy="1358089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1C036A68-440E-4EAE-9AFD-D592A99681E3}"/>
                </a:ext>
              </a:extLst>
            </p:cNvPr>
            <p:cNvGrpSpPr/>
            <p:nvPr userDrawn="1"/>
          </p:nvGrpSpPr>
          <p:grpSpPr>
            <a:xfrm>
              <a:off x="5863162" y="7863841"/>
              <a:ext cx="323196" cy="316600"/>
              <a:chOff x="7721724" y="7235336"/>
              <a:chExt cx="319538" cy="313017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95B9575A-1192-4624-AC14-18ED86647E53}"/>
                  </a:ext>
                </a:extLst>
              </p:cNvPr>
              <p:cNvSpPr/>
              <p:nvPr userDrawn="1"/>
            </p:nvSpPr>
            <p:spPr>
              <a:xfrm>
                <a:off x="7732461" y="7246375"/>
                <a:ext cx="298066" cy="298066"/>
              </a:xfrm>
              <a:prstGeom prst="ellipse">
                <a:avLst/>
              </a:prstGeom>
              <a:solidFill>
                <a:srgbClr val="F9CC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9F119B0E-8B6F-4D1E-AF24-73B97E69D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5" b="98438" l="4082" r="95918">
                            <a14:foregroundMark x1="18367" y1="18229" x2="9694" y2="31250"/>
                            <a14:foregroundMark x1="9694" y1="31250" x2="7653" y2="44792"/>
                            <a14:foregroundMark x1="7653" y1="44792" x2="11224" y2="59375"/>
                            <a14:foregroundMark x1="24478" y1="80570" x2="26531" y2="83854"/>
                            <a14:foregroundMark x1="20055" y1="73497" x2="20790" y2="74673"/>
                            <a14:foregroundMark x1="11224" y1="59375" x2="14567" y2="64721"/>
                            <a14:foregroundMark x1="26531" y1="83854" x2="36735" y2="94271"/>
                            <a14:foregroundMark x1="36735" y1="94271" x2="51020" y2="98438"/>
                            <a14:foregroundMark x1="51020" y1="98438" x2="85714" y2="70313"/>
                            <a14:foregroundMark x1="85714" y1="70313" x2="91327" y2="58333"/>
                            <a14:foregroundMark x1="91327" y1="58333" x2="86735" y2="29167"/>
                            <a14:foregroundMark x1="86735" y1="29167" x2="77551" y2="17188"/>
                            <a14:foregroundMark x1="77551" y1="17188" x2="66327" y2="8854"/>
                            <a14:foregroundMark x1="66327" y1="8854" x2="25510" y2="16146"/>
                            <a14:foregroundMark x1="25510" y1="16146" x2="19388" y2="20313"/>
                            <a14:foregroundMark x1="23469" y1="13021" x2="53571" y2="3646"/>
                            <a14:foregroundMark x1="53571" y1="3646" x2="59184" y2="3125"/>
                            <a14:foregroundMark x1="89796" y1="31250" x2="92857" y2="60417"/>
                            <a14:foregroundMark x1="92857" y1="60417" x2="63265" y2="92188"/>
                            <a14:foregroundMark x1="63265" y1="92188" x2="48469" y2="92188"/>
                            <a14:foregroundMark x1="48469" y1="92188" x2="21429" y2="84896"/>
                            <a14:foregroundMark x1="9305" y1="67879" x2="5102" y2="61979"/>
                            <a14:foregroundMark x1="16662" y1="78205" x2="15761" y2="76940"/>
                            <a14:foregroundMark x1="21429" y1="84896" x2="20669" y2="83829"/>
                            <a14:foregroundMark x1="5102" y1="61979" x2="6633" y2="48438"/>
                            <a14:foregroundMark x1="6633" y1="48438" x2="10204" y2="40104"/>
                            <a14:foregroundMark x1="4082" y1="45313" x2="4082" y2="49479"/>
                            <a14:foregroundMark x1="39796" y1="92708" x2="58673" y2="96875"/>
                            <a14:foregroundMark x1="58673" y1="96875" x2="71429" y2="93229"/>
                            <a14:foregroundMark x1="71429" y1="93229" x2="77041" y2="86458"/>
                            <a14:foregroundMark x1="44898" y1="98438" x2="53061" y2="96354"/>
                            <a14:foregroundMark x1="94388" y1="41146" x2="95918" y2="54167"/>
                            <a14:foregroundMark x1="22449" y1="34896" x2="31633" y2="44792"/>
                            <a14:foregroundMark x1="31633" y1="44792" x2="32653" y2="45313"/>
                            <a14:foregroundMark x1="38776" y1="35417" x2="37245" y2="45833"/>
                            <a14:foregroundMark x1="53571" y1="37500" x2="55612" y2="47396"/>
                            <a14:foregroundMark x1="66837" y1="35938" x2="71939" y2="46875"/>
                            <a14:foregroundMark x1="32653" y1="56771" x2="31640" y2="67633"/>
                            <a14:foregroundMark x1="65485" y1="63880" x2="68878" y2="70313"/>
                            <a14:foregroundMark x1="61735" y1="56771" x2="64076" y2="61209"/>
                            <a14:backgroundMark x1="58163" y1="23438" x2="70408" y2="29167"/>
                            <a14:backgroundMark x1="70408" y1="29167" x2="73901" y2="32733"/>
                            <a14:backgroundMark x1="80612" y1="47685" x2="80612" y2="53646"/>
                            <a14:backgroundMark x1="65356" y1="72088" x2="61224" y2="77083"/>
                            <a14:backgroundMark x1="80612" y1="53646" x2="75596" y2="59709"/>
                            <a14:backgroundMark x1="61224" y1="77083" x2="51142" y2="82847"/>
                            <a14:backgroundMark x1="45226" y1="82847" x2="36958" y2="78952"/>
                            <a14:backgroundMark x1="16837" y1="67708" x2="21429" y2="72396"/>
                            <a14:backgroundMark x1="14796" y1="64583" x2="17857" y2="69271"/>
                            <a14:backgroundMark x1="38265" y1="60417" x2="36735" y2="60417"/>
                            <a14:backgroundMark x1="37755" y1="65625" x2="38265" y2="67188"/>
                            <a14:backgroundMark x1="61735" y1="62500" x2="63265" y2="65104"/>
                            <a14:backgroundMark x1="20408" y1="75000" x2="25510" y2="7968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1724" y="7235336"/>
                <a:ext cx="319538" cy="313017"/>
              </a:xfrm>
              <a:prstGeom prst="rect">
                <a:avLst/>
              </a:prstGeom>
            </p:spPr>
          </p:pic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18374697-90B7-4B86-B3C1-E434DED7E372}"/>
                </a:ext>
              </a:extLst>
            </p:cNvPr>
            <p:cNvGrpSpPr/>
            <p:nvPr userDrawn="1"/>
          </p:nvGrpSpPr>
          <p:grpSpPr>
            <a:xfrm>
              <a:off x="5292395" y="7436137"/>
              <a:ext cx="1461072" cy="1358089"/>
              <a:chOff x="7070786" y="6782299"/>
              <a:chExt cx="1620027" cy="1441410"/>
            </a:xfrm>
          </p:grpSpPr>
          <p:sp>
            <p:nvSpPr>
              <p:cNvPr id="15" name="手繪多邊形: 圖案 14">
                <a:extLst>
                  <a:ext uri="{FF2B5EF4-FFF2-40B4-BE49-F238E27FC236}">
                    <a16:creationId xmlns:a16="http://schemas.microsoft.com/office/drawing/2014/main" id="{A0DBA07A-FA48-4E8A-AA50-DED28C8B243F}"/>
                  </a:ext>
                </a:extLst>
              </p:cNvPr>
              <p:cNvSpPr/>
              <p:nvPr userDrawn="1"/>
            </p:nvSpPr>
            <p:spPr>
              <a:xfrm>
                <a:off x="7811351" y="7509906"/>
                <a:ext cx="758964" cy="666969"/>
              </a:xfrm>
              <a:custGeom>
                <a:avLst/>
                <a:gdLst>
                  <a:gd name="connsiteX0" fmla="*/ 279400 w 838200"/>
                  <a:gd name="connsiteY0" fmla="*/ 203200 h 736600"/>
                  <a:gd name="connsiteX1" fmla="*/ 482600 w 838200"/>
                  <a:gd name="connsiteY1" fmla="*/ 0 h 736600"/>
                  <a:gd name="connsiteX2" fmla="*/ 838200 w 838200"/>
                  <a:gd name="connsiteY2" fmla="*/ 241300 h 736600"/>
                  <a:gd name="connsiteX3" fmla="*/ 584200 w 838200"/>
                  <a:gd name="connsiteY3" fmla="*/ 495300 h 736600"/>
                  <a:gd name="connsiteX4" fmla="*/ 406400 w 838200"/>
                  <a:gd name="connsiteY4" fmla="*/ 419100 h 736600"/>
                  <a:gd name="connsiteX5" fmla="*/ 88900 w 838200"/>
                  <a:gd name="connsiteY5" fmla="*/ 736600 h 736600"/>
                  <a:gd name="connsiteX6" fmla="*/ 0 w 838200"/>
                  <a:gd name="connsiteY6" fmla="*/ 647700 h 736600"/>
                  <a:gd name="connsiteX7" fmla="*/ 279400 w 838200"/>
                  <a:gd name="connsiteY7" fmla="*/ 330200 h 736600"/>
                  <a:gd name="connsiteX8" fmla="*/ 279400 w 838200"/>
                  <a:gd name="connsiteY8" fmla="*/ 203200 h 73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736600">
                    <a:moveTo>
                      <a:pt x="279400" y="203200"/>
                    </a:moveTo>
                    <a:lnTo>
                      <a:pt x="482600" y="0"/>
                    </a:lnTo>
                    <a:lnTo>
                      <a:pt x="838200" y="241300"/>
                    </a:lnTo>
                    <a:lnTo>
                      <a:pt x="584200" y="495300"/>
                    </a:lnTo>
                    <a:lnTo>
                      <a:pt x="406400" y="419100"/>
                    </a:lnTo>
                    <a:lnTo>
                      <a:pt x="88900" y="736600"/>
                    </a:lnTo>
                    <a:lnTo>
                      <a:pt x="0" y="647700"/>
                    </a:lnTo>
                    <a:lnTo>
                      <a:pt x="279400" y="330200"/>
                    </a:lnTo>
                    <a:lnTo>
                      <a:pt x="279400" y="203200"/>
                    </a:lnTo>
                    <a:close/>
                  </a:path>
                </a:pathLst>
              </a:custGeom>
              <a:solidFill>
                <a:srgbClr val="E87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C9BD0F51-033F-44F4-9F9B-A514543CD6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338127" flipH="1">
                <a:off x="7070786" y="6782299"/>
                <a:ext cx="1620027" cy="14414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661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1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FDC7-7A95-4F12-A9D5-921ACDABC429}" type="datetimeFigureOut">
              <a:rPr lang="zh-TW" altLang="en-US" smtClean="0"/>
              <a:t>2025/5/28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B365-AD3A-4536-ABE1-BFA44E312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19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173971" y="8705529"/>
            <a:ext cx="6699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施工單位：</a:t>
            </a:r>
            <a:r>
              <a:rPr lang="zh-TW" altLang="en-US" sz="2000" b="1" kern="1000" spc="-3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灰熊讚環保科技有限公司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｜林育聖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0932-260-636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E412DCE-A309-405A-A9C1-E7B839863941}"/>
              </a:ext>
            </a:extLst>
          </p:cNvPr>
          <p:cNvSpPr txBox="1"/>
          <p:nvPr/>
        </p:nvSpPr>
        <p:spPr>
          <a:xfrm>
            <a:off x="2916622" y="9298480"/>
            <a:ext cx="389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承辦單位：總務處環安組 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(62821)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FABD047-CCC8-5C93-ABCC-519A3A97CD15}"/>
              </a:ext>
            </a:extLst>
          </p:cNvPr>
          <p:cNvSpPr txBox="1"/>
          <p:nvPr/>
        </p:nvSpPr>
        <p:spPr>
          <a:xfrm>
            <a:off x="672456" y="1114814"/>
            <a:ext cx="5702300" cy="64094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zh-TW" altLang="en-US" sz="2800" u="wavy" dirty="0">
                <a:solidFill>
                  <a:srgbClr val="FF0000"/>
                </a:solidFill>
              </a:rPr>
              <a:t>校園公車站及週邊病媒蚊防治作業</a:t>
            </a:r>
            <a:endParaRPr lang="en-US" altLang="zh-TW" sz="2800" u="wavy" dirty="0">
              <a:solidFill>
                <a:srgbClr val="FF0000"/>
              </a:solidFill>
              <a:ea typeface="標楷體"/>
            </a:endParaRPr>
          </a:p>
          <a:p>
            <a:pPr>
              <a:lnSpc>
                <a:spcPts val="1680"/>
              </a:lnSpc>
            </a:pP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Notice of Disease Vector Control Operation </a:t>
            </a:r>
          </a:p>
          <a:p>
            <a:pPr>
              <a:lnSpc>
                <a:spcPts val="1680"/>
              </a:lnSpc>
            </a:pPr>
            <a:r>
              <a:rPr lang="en-US" altLang="zh-TW" sz="1400" dirty="0">
                <a:solidFill>
                  <a:srgbClr val="FF0000"/>
                </a:solidFill>
                <a:ea typeface="標楷體"/>
              </a:rPr>
              <a:t>at Campus Shuttle Bus Stops and S</a:t>
            </a: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urrounding </a:t>
            </a:r>
            <a:r>
              <a:rPr lang="en-US" altLang="zh-TW" sz="1400" dirty="0">
                <a:solidFill>
                  <a:srgbClr val="FF0000"/>
                </a:solidFill>
                <a:ea typeface="標楷體"/>
              </a:rPr>
              <a:t>A</a:t>
            </a:r>
            <a:r>
              <a:rPr lang="en-US" altLang="zh-TW" sz="1400" b="1" kern="100" dirty="0">
                <a:solidFill>
                  <a:srgbClr val="FF0000"/>
                </a:solidFill>
                <a:effectLst/>
                <a:ea typeface="標楷體"/>
              </a:rPr>
              <a:t>reas</a:t>
            </a:r>
            <a:r>
              <a:rPr lang="zh-TW" altLang="en-US" sz="1400" b="1" kern="100" dirty="0">
                <a:solidFill>
                  <a:srgbClr val="FF0000"/>
                </a:solidFill>
                <a:effectLst/>
                <a:ea typeface="標楷體"/>
              </a:rPr>
              <a:t> </a:t>
            </a:r>
            <a:endParaRPr lang="en-US" altLang="zh-TW" sz="1400" b="1" kern="100" dirty="0">
              <a:solidFill>
                <a:srgbClr val="FF0000"/>
              </a:solidFill>
              <a:effectLst/>
              <a:ea typeface="標楷體"/>
            </a:endParaRPr>
          </a:p>
          <a:p>
            <a:pPr algn="l">
              <a:lnSpc>
                <a:spcPts val="1680"/>
              </a:lnSpc>
              <a:spcAft>
                <a:spcPts val="600"/>
              </a:spcAft>
            </a:pPr>
            <a:endParaRPr lang="en-US" altLang="zh-TW" sz="1400" u="wavy" dirty="0">
              <a:solidFill>
                <a:srgbClr val="FF0000"/>
              </a:solidFill>
              <a:ea typeface="標楷體"/>
            </a:endParaRPr>
          </a:p>
          <a:p>
            <a:pPr marL="360000" algn="l"/>
            <a:r>
              <a:rPr lang="zh-TW" altLang="en-US" sz="2000" b="0" kern="100" dirty="0">
                <a:effectLst/>
              </a:rPr>
              <a:t>病媒防治施作</a:t>
            </a:r>
            <a:r>
              <a:rPr lang="zh-TW" altLang="zh-TW" sz="2000" b="0" kern="100" dirty="0">
                <a:effectLst/>
              </a:rPr>
              <a:t>時間及區域</a:t>
            </a:r>
            <a:r>
              <a:rPr lang="zh-TW" altLang="en-US" sz="2000" b="0" kern="100" dirty="0">
                <a:effectLst/>
              </a:rPr>
              <a:t>如下：</a:t>
            </a:r>
            <a:endParaRPr lang="en-US" altLang="zh-TW" sz="2000" b="0" kern="100" dirty="0">
              <a:effectLst/>
            </a:endParaRPr>
          </a:p>
          <a:p>
            <a:pPr marL="360000" algn="l"/>
            <a:r>
              <a:rPr lang="en-US" altLang="zh-TW" sz="1600" b="0" dirty="0"/>
              <a:t>The operation date and locations are as follows:</a:t>
            </a:r>
          </a:p>
          <a:p>
            <a:pPr marL="360000" algn="l"/>
            <a:endParaRPr lang="en-US" altLang="zh-TW" sz="2000" b="0" dirty="0"/>
          </a:p>
          <a:p>
            <a:pPr marL="360000" algn="l"/>
            <a:r>
              <a:rPr lang="zh-TW" altLang="en-US" sz="2000" b="0" dirty="0"/>
              <a:t>日期：</a:t>
            </a:r>
            <a:r>
              <a:rPr lang="en-US" altLang="zh-TW" sz="2000" b="0" dirty="0"/>
              <a:t>114 </a:t>
            </a:r>
            <a:r>
              <a:rPr lang="zh-TW" altLang="en-US" sz="2000" b="0" dirty="0"/>
              <a:t>年 </a:t>
            </a:r>
            <a:r>
              <a:rPr lang="en-US" altLang="zh-TW" sz="2000" b="0" dirty="0"/>
              <a:t>6 </a:t>
            </a:r>
            <a:r>
              <a:rPr lang="zh-TW" altLang="en-US" sz="2000" b="0" dirty="0"/>
              <a:t>月 </a:t>
            </a:r>
            <a:r>
              <a:rPr lang="en-US" altLang="zh-TW" sz="2000" b="0" dirty="0"/>
              <a:t>9</a:t>
            </a:r>
            <a:r>
              <a:rPr lang="zh-TW" altLang="en-US" sz="2000" b="0" dirty="0"/>
              <a:t> 日（一）</a:t>
            </a:r>
            <a:endParaRPr lang="en-US" altLang="zh-TW" sz="2000" b="0" dirty="0"/>
          </a:p>
          <a:p>
            <a:pPr marL="360000" algn="l"/>
            <a:r>
              <a:rPr lang="en-US" altLang="zh-TW" sz="1600" b="0" dirty="0"/>
              <a:t>Date</a:t>
            </a:r>
            <a:r>
              <a:rPr lang="zh-TW" altLang="en-US" sz="1600" b="0" dirty="0"/>
              <a:t>：</a:t>
            </a:r>
            <a:r>
              <a:rPr lang="en-US" altLang="zh-TW" sz="1600" b="0" dirty="0"/>
              <a:t>Monday, June 9 , 2025</a:t>
            </a:r>
            <a:endParaRPr lang="en-US" altLang="zh-TW" sz="2000" b="0" dirty="0"/>
          </a:p>
          <a:p>
            <a:pPr marL="360000" algn="l"/>
            <a:endParaRPr lang="en-US" altLang="zh-TW" sz="2000" b="0" dirty="0"/>
          </a:p>
          <a:p>
            <a:pPr marL="360000" algn="l"/>
            <a:r>
              <a:rPr lang="zh-TW" altLang="en-US" sz="2000" b="0" dirty="0"/>
              <a:t>時間：上午 </a:t>
            </a:r>
            <a:r>
              <a:rPr lang="en-US" altLang="zh-TW" sz="2000" b="0" dirty="0"/>
              <a:t>09:00</a:t>
            </a:r>
            <a:r>
              <a:rPr lang="zh-TW" altLang="en-US" sz="2000" b="0" dirty="0"/>
              <a:t>～</a:t>
            </a:r>
            <a:r>
              <a:rPr lang="en-US" altLang="zh-TW" sz="2000" b="0" dirty="0"/>
              <a:t>12:00</a:t>
            </a:r>
          </a:p>
          <a:p>
            <a:pPr marL="360000" algn="l"/>
            <a:r>
              <a:rPr lang="en-US" altLang="zh-TW" sz="1600" b="0" dirty="0"/>
              <a:t>Time: 09:00 AM to 12:00 PM</a:t>
            </a:r>
          </a:p>
          <a:p>
            <a:pPr marL="360000" algn="l"/>
            <a:endParaRPr lang="en-US" altLang="zh-TW" sz="1800" b="0" dirty="0"/>
          </a:p>
          <a:p>
            <a:pPr marL="360000" algn="l"/>
            <a:r>
              <a:rPr lang="zh-TW" altLang="en-US" sz="1800" b="0" dirty="0"/>
              <a:t>區域：行政大樓區、藝文中心區、好漢坡區、</a:t>
            </a:r>
            <a:endParaRPr lang="en-US" altLang="zh-TW" sz="1800" b="0" dirty="0"/>
          </a:p>
          <a:p>
            <a:pPr marL="360000" algn="l"/>
            <a:r>
              <a:rPr lang="zh-TW" altLang="en-US" sz="1800" b="0" dirty="0"/>
              <a:t>            自強十舍區、研創中心區、自強五舍後方、</a:t>
            </a:r>
            <a:endParaRPr lang="en-US" altLang="zh-TW" sz="1800" b="0" dirty="0"/>
          </a:p>
          <a:p>
            <a:pPr marL="360000" algn="l"/>
            <a:r>
              <a:rPr lang="zh-TW" altLang="en-US" sz="1800" b="0" dirty="0"/>
              <a:t>            自強六舍後方等，上列公車候車站牌區域。</a:t>
            </a:r>
            <a:r>
              <a:rPr lang="zh-TW" altLang="en-US" sz="2000" dirty="0">
                <a:effectLst/>
                <a:latin typeface="TW-Kai-98_1" panose="03000500000000000000" pitchFamily="66" charset="-128"/>
                <a:ea typeface="TW-Kai-98_1" panose="03000500000000000000" pitchFamily="66" charset="-128"/>
              </a:rPr>
              <a:t> </a:t>
            </a:r>
            <a:endParaRPr lang="en-US" altLang="zh-TW" sz="2000" dirty="0">
              <a:effectLst/>
              <a:latin typeface="TW-Kai-98_1" panose="03000500000000000000" pitchFamily="66" charset="-128"/>
              <a:ea typeface="TW-Kai-98_1" panose="03000500000000000000" pitchFamily="66" charset="-128"/>
            </a:endParaRPr>
          </a:p>
          <a:p>
            <a:pPr marL="1332000" indent="-936000" algn="l">
              <a:spcBef>
                <a:spcPts val="600"/>
              </a:spcBef>
            </a:pPr>
            <a:r>
              <a:rPr lang="en-US" altLang="zh-TW" sz="1600" b="0" dirty="0">
                <a:effectLst/>
                <a:latin typeface="TW-Kai-98_1" panose="03000500000000000000" pitchFamily="66" charset="-128"/>
                <a:ea typeface="TW-Kai-98_1" panose="03000500000000000000" pitchFamily="66" charset="-128"/>
              </a:rPr>
              <a:t>Location: </a:t>
            </a:r>
            <a:r>
              <a:rPr lang="en-US" altLang="zh-TW" sz="1600" b="0" dirty="0"/>
              <a:t>Campus Shuttle Bus Stops and</a:t>
            </a:r>
            <a:r>
              <a:rPr lang="en-US" altLang="zh-TW" sz="1600" b="0" kern="100" dirty="0">
                <a:effectLst/>
              </a:rPr>
              <a:t> surrounding areas near</a:t>
            </a:r>
            <a:r>
              <a:rPr lang="en-US" altLang="zh-TW" sz="1600" b="0" dirty="0"/>
              <a:t> </a:t>
            </a:r>
            <a:r>
              <a:rPr lang="en-US" altLang="zh-TW" sz="1600" b="0" dirty="0">
                <a:effectLst/>
              </a:rPr>
              <a:t>Administrative Building, Art &amp; Culture Center, Haohan Slope, </a:t>
            </a:r>
            <a:r>
              <a:rPr lang="en-US" altLang="zh-TW" sz="1600" b="0" dirty="0"/>
              <a:t>Zih Ciang 10</a:t>
            </a:r>
            <a:r>
              <a:rPr lang="en-US" altLang="zh-TW" sz="1600" b="0" baseline="30000" dirty="0"/>
              <a:t>th</a:t>
            </a:r>
            <a:r>
              <a:rPr lang="en-US" altLang="zh-TW" sz="1600" b="0" dirty="0"/>
              <a:t> Dorm</a:t>
            </a:r>
            <a:r>
              <a:rPr lang="en-US" altLang="zh-TW" sz="1600" b="0" dirty="0">
                <a:effectLst/>
              </a:rPr>
              <a:t>, </a:t>
            </a:r>
            <a:r>
              <a:rPr lang="en-US" altLang="zh-TW" sz="1600" b="0" dirty="0"/>
              <a:t>R &amp; I Incubation Center, Zih Ciang 5</a:t>
            </a:r>
            <a:r>
              <a:rPr lang="en-US" altLang="zh-TW" sz="1600" b="0" baseline="30000" dirty="0"/>
              <a:t>th </a:t>
            </a:r>
            <a:r>
              <a:rPr lang="en-US" altLang="zh-TW" sz="1600" b="0" dirty="0"/>
              <a:t>Dorm and Zih Ciang 6</a:t>
            </a:r>
            <a:r>
              <a:rPr lang="en-US" altLang="zh-TW" sz="1600" b="0" baseline="30000" dirty="0"/>
              <a:t>th</a:t>
            </a:r>
            <a:r>
              <a:rPr lang="en-US" altLang="zh-TW" sz="1600" b="0" dirty="0"/>
              <a:t> Dorm</a:t>
            </a:r>
            <a:r>
              <a:rPr lang="en-US" altLang="zh-TW" sz="1600" b="0" dirty="0">
                <a:effectLst/>
              </a:rPr>
              <a:t>.</a:t>
            </a:r>
            <a:endParaRPr lang="en-US" altLang="zh-TW" sz="1400" b="0" dirty="0"/>
          </a:p>
        </p:txBody>
      </p:sp>
    </p:spTree>
    <p:extLst>
      <p:ext uri="{BB962C8B-B14F-4D97-AF65-F5344CB8AC3E}">
        <p14:creationId xmlns:p14="http://schemas.microsoft.com/office/powerpoint/2010/main" val="384758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184</Words>
  <Application>Microsoft Office PowerPoint</Application>
  <PresentationFormat>A4 紙張 (210x297 公釐)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</vt:lpstr>
      <vt:lpstr>Arial Black</vt:lpstr>
      <vt:lpstr>TW-Kai-98_1</vt:lpstr>
      <vt:lpstr>Calibri Light</vt:lpstr>
      <vt:lpstr>Calibri</vt:lpstr>
      <vt:lpstr>微軟正黑體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91</cp:revision>
  <cp:lastPrinted>2025-05-28T01:34:31Z</cp:lastPrinted>
  <dcterms:created xsi:type="dcterms:W3CDTF">2022-10-13T06:48:17Z</dcterms:created>
  <dcterms:modified xsi:type="dcterms:W3CDTF">2025-05-28T05:02:07Z</dcterms:modified>
</cp:coreProperties>
</file>